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415600" y="593366"/>
            <a:ext cx="11360801" cy="7636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xfrm>
            <a:off x="415600" y="1536633"/>
            <a:ext cx="11360801" cy="4555200"/>
          </a:xfrm>
          <a:prstGeom prst="rect">
            <a:avLst/>
          </a:prstGeom>
        </p:spPr>
        <p:txBody>
          <a:bodyPr lIns="91424" tIns="91424" rIns="91424" bIns="91424"/>
          <a:lstStyle>
            <a:lvl1pPr marL="609584" indent="-457189">
              <a:spcBef>
                <a:spcPts val="0"/>
              </a:spcBef>
              <a:buSzPts val="2800"/>
              <a:buChar char="●"/>
            </a:lvl1pPr>
            <a:lvl2pPr marL="1289723" indent="-493876">
              <a:spcBef>
                <a:spcPts val="0"/>
              </a:spcBef>
              <a:buSzPts val="2800"/>
              <a:buChar char="○"/>
            </a:lvl2pPr>
            <a:lvl3pPr marL="1998083" indent="-592652">
              <a:spcBef>
                <a:spcPts val="0"/>
              </a:spcBef>
              <a:buSzPts val="2800"/>
              <a:buChar char="■"/>
            </a:lvl3pPr>
            <a:lvl4pPr marL="2673518" indent="-658502">
              <a:spcBef>
                <a:spcPts val="0"/>
              </a:spcBef>
              <a:buSzPts val="2800"/>
              <a:buChar char="●"/>
            </a:lvl4pPr>
            <a:lvl5pPr marL="3283103" indent="-658502">
              <a:spcBef>
                <a:spcPts val="0"/>
              </a:spcBef>
              <a:buSzPts val="2800"/>
              <a:buChar char="○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1678177" y="6310165"/>
            <a:ext cx="350035" cy="339716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mailto:ibessire1@ewu.edu" TargetMode="External"/><Relationship Id="rId5" Type="http://schemas.openxmlformats.org/officeDocument/2006/relationships/hyperlink" Target="mailto:dharrison5@ewu.edu" TargetMode="External"/><Relationship Id="rId6" Type="http://schemas.openxmlformats.org/officeDocument/2006/relationships/image" Target="../media/image4.png"/><Relationship Id="rId7" Type="http://schemas.openxmlformats.org/officeDocument/2006/relationships/hyperlink" Target="mailto:mchristoff@ewu.edu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ubtitle 2"/>
          <p:cNvSpPr txBox="1"/>
          <p:nvPr>
            <p:ph type="subTitle" sz="quarter" idx="1"/>
          </p:nvPr>
        </p:nvSpPr>
        <p:spPr>
          <a:xfrm>
            <a:off x="1524000" y="3971131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Z</a:t>
            </a:r>
            <a:r>
              <a:t>eldat </a:t>
            </a:r>
            <a:r>
              <a:rPr b="1"/>
              <a:t>E</a:t>
            </a:r>
            <a:r>
              <a:t>xtracts </a:t>
            </a:r>
            <a:r>
              <a:rPr b="1"/>
              <a:t>L</a:t>
            </a:r>
            <a:r>
              <a:t>oaded </a:t>
            </a:r>
            <a:r>
              <a:rPr b="1"/>
              <a:t>D</a:t>
            </a:r>
            <a:r>
              <a:t>ata </a:t>
            </a:r>
            <a:r>
              <a:rPr b="1"/>
              <a:t>a</a:t>
            </a:r>
            <a:r>
              <a:t>nd </a:t>
            </a:r>
            <a:r>
              <a:rPr b="1"/>
              <a:t>T</a:t>
            </a:r>
            <a:r>
              <a:t>ranslates</a:t>
            </a:r>
          </a:p>
        </p:txBody>
      </p:sp>
      <p:sp>
        <p:nvSpPr>
          <p:cNvPr id="104" name="Rectangle 1"/>
          <p:cNvSpPr txBox="1"/>
          <p:nvPr>
            <p:ph type="ctrTitle"/>
          </p:nvPr>
        </p:nvSpPr>
        <p:spPr>
          <a:xfrm>
            <a:off x="3566133" y="1086330"/>
            <a:ext cx="4781630" cy="1810743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t>Zeldat</a:t>
            </a:r>
            <a:br/>
            <a:r>
              <a:rPr sz="3600"/>
              <a:t>Team Slippee</a:t>
            </a:r>
            <a:br>
              <a:rPr sz="3600"/>
            </a:br>
          </a:p>
        </p:txBody>
      </p:sp>
      <p:pic>
        <p:nvPicPr>
          <p:cNvPr id="1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075" y="2225400"/>
            <a:ext cx="1349850" cy="1346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xfrm>
            <a:off x="838200" y="-39688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Behavioral Modeling: Activity Diagram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305" y="1036291"/>
            <a:ext cx="3849390" cy="5774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Screenshots (UI, Code, if any)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1" y="1558232"/>
            <a:ext cx="6536777" cy="4835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4153" y="1552676"/>
            <a:ext cx="7197623" cy="4846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What Next??</a:t>
            </a:r>
          </a:p>
        </p:txBody>
      </p:sp>
      <p:sp>
        <p:nvSpPr>
          <p:cNvPr id="144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Get Django running and start working on htmx UI</a:t>
            </a:r>
            <a:br/>
          </a:p>
          <a:p>
            <a:pPr/>
            <a:r>
              <a:t>Work on integration into backend</a:t>
            </a:r>
            <a:br/>
          </a:p>
          <a:p>
            <a:pPr/>
            <a:r>
              <a:t>Finish analyzing file structures and building data manipulation algorithms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The Team</a:t>
            </a:r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533" y="2306606"/>
            <a:ext cx="2180652" cy="2244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0797" y="2195397"/>
            <a:ext cx="1850406" cy="2467206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Isaiah Bessire…"/>
          <p:cNvSpPr txBox="1"/>
          <p:nvPr/>
        </p:nvSpPr>
        <p:spPr>
          <a:xfrm>
            <a:off x="1158662" y="4937268"/>
            <a:ext cx="2180652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Isaiah Bessire</a:t>
            </a:r>
          </a:p>
          <a:p>
            <a:pPr algn="ctr"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ibessire1@ewu.edu</a:t>
            </a:r>
          </a:p>
        </p:txBody>
      </p:sp>
      <p:sp>
        <p:nvSpPr>
          <p:cNvPr id="111" name="Devin Harrison…"/>
          <p:cNvSpPr txBox="1"/>
          <p:nvPr/>
        </p:nvSpPr>
        <p:spPr>
          <a:xfrm>
            <a:off x="5005674" y="4937268"/>
            <a:ext cx="2180652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Devin Harrison</a:t>
            </a:r>
          </a:p>
          <a:p>
            <a:pPr algn="ctr"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dharrison5@ewu.edu</a:t>
            </a:r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35218" y="2085802"/>
            <a:ext cx="2686395" cy="2686396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Matthew Christoff…"/>
          <p:cNvSpPr txBox="1"/>
          <p:nvPr/>
        </p:nvSpPr>
        <p:spPr>
          <a:xfrm>
            <a:off x="8988090" y="4937268"/>
            <a:ext cx="2180652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Matthew Christoff</a:t>
            </a:r>
          </a:p>
          <a:p>
            <a:pPr algn="ctr"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 invalidUrl="" action="" tgtFrame="" tooltip="" history="1" highlightClick="0" endSnd="0"/>
              </a:rPr>
              <a:t>mchristoff@ewu.edu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60;p14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868680">
              <a:defRPr sz="4180"/>
            </a:lvl1pPr>
          </a:lstStyle>
          <a:p>
            <a:pPr/>
            <a:r>
              <a:t>Why?</a:t>
            </a:r>
          </a:p>
        </p:txBody>
      </p:sp>
      <p:sp>
        <p:nvSpPr>
          <p:cNvPr id="116" name="Google Shape;61;p14"/>
          <p:cNvSpPr txBox="1"/>
          <p:nvPr>
            <p:ph type="body" idx="1"/>
          </p:nvPr>
        </p:nvSpPr>
        <p:spPr>
          <a:xfrm>
            <a:off x="415599" y="1536632"/>
            <a:ext cx="11360802" cy="4555202"/>
          </a:xfrm>
          <a:prstGeom prst="rect">
            <a:avLst/>
          </a:prstGeom>
        </p:spPr>
        <p:txBody>
          <a:bodyPr lIns="121899" tIns="121899" rIns="121899" bIns="121899"/>
          <a:lstStyle/>
          <a:p>
            <a:pPr/>
            <a:r>
              <a:t>Not all emulators are created equally</a:t>
            </a:r>
            <a:br/>
          </a:p>
          <a:p>
            <a:pPr/>
            <a:r>
              <a:t>Most N64 emulators store save data differently</a:t>
            </a:r>
            <a:br/>
          </a:p>
          <a:p>
            <a:pPr/>
            <a:r>
              <a:t>Provides seamless translation of save files between major N64 emulators.</a:t>
            </a:r>
            <a:br/>
          </a:p>
          <a:p>
            <a:pPr/>
            <a:r>
              <a:t>Support translation from physical cartridge data to emulator format</a:t>
            </a:r>
            <a:br/>
          </a:p>
          <a:p>
            <a:pPr/>
            <a:r>
              <a:t>Goals: Effective, Versatile, Intuitive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Requirements List</a:t>
            </a:r>
          </a:p>
        </p:txBody>
      </p:sp>
      <p:sp>
        <p:nvSpPr>
          <p:cNvPr id="119" name="Content Placeholder 2"/>
          <p:cNvSpPr txBox="1"/>
          <p:nvPr>
            <p:ph type="body" idx="1"/>
          </p:nvPr>
        </p:nvSpPr>
        <p:spPr>
          <a:xfrm>
            <a:off x="838200" y="19018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FR1: Bidirectional Conversion Support</a:t>
            </a:r>
            <a:br/>
            <a:r>
              <a:rPr i="1"/>
              <a:t>Conversion should be 1:1, can be done in any direction at any time</a:t>
            </a:r>
          </a:p>
          <a:p>
            <a:pPr/>
            <a:r>
              <a:t>FR2: File Validation and Error Handling</a:t>
            </a:r>
            <a:br/>
            <a:r>
              <a:rPr i="1"/>
              <a:t>Invalid or corrupted files should be identified and labeled as such</a:t>
            </a:r>
            <a:endParaRPr i="1"/>
          </a:p>
          <a:p>
            <a:pPr/>
            <a:r>
              <a:rPr i="1"/>
              <a:t>NFR1: </a:t>
            </a:r>
            <a:r>
              <a:t>Help page for new/inexperienced users</a:t>
            </a:r>
            <a:br/>
            <a:r>
              <a:rPr i="1"/>
              <a:t>A guide for the application intended to help novice users</a:t>
            </a:r>
          </a:p>
          <a:p>
            <a:pPr/>
            <a:r>
              <a:rPr i="1"/>
              <a:t>NFR2: Usability</a:t>
            </a:r>
            <a:br>
              <a:rPr i="1"/>
            </a:br>
            <a:r>
              <a:rPr i="1"/>
              <a:t>The GUI interface should be accessible and easy to understand, allowing inexperienced users to accomplish their goal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72;p16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868680">
              <a:defRPr sz="4180"/>
            </a:lvl1pPr>
          </a:lstStyle>
          <a:p>
            <a:pPr/>
            <a:r>
              <a:t>Project Solution Approach</a:t>
            </a:r>
          </a:p>
        </p:txBody>
      </p:sp>
      <p:sp>
        <p:nvSpPr>
          <p:cNvPr id="122" name="Google Shape;73;p16"/>
          <p:cNvSpPr txBox="1"/>
          <p:nvPr>
            <p:ph type="body" idx="1"/>
          </p:nvPr>
        </p:nvSpPr>
        <p:spPr>
          <a:xfrm>
            <a:off x="415599" y="1536632"/>
            <a:ext cx="11360802" cy="4555202"/>
          </a:xfrm>
          <a:prstGeom prst="rect">
            <a:avLst/>
          </a:prstGeom>
        </p:spPr>
        <p:txBody>
          <a:bodyPr lIns="121899" tIns="121899" rIns="121899" bIns="121899"/>
          <a:lstStyle/>
          <a:p>
            <a:pPr/>
            <a:r>
              <a:t>Local application using a WebUI</a:t>
            </a:r>
          </a:p>
          <a:p>
            <a:pPr lvl="1" marL="1219169" indent="-423322">
              <a:buSzPts val="2400"/>
              <a:defRPr sz="2400"/>
            </a:pPr>
            <a:r>
              <a:t>Django backend</a:t>
            </a:r>
          </a:p>
          <a:p>
            <a:pPr lvl="1" marL="1219169" indent="-423322">
              <a:buSzPts val="2400"/>
              <a:defRPr sz="2400"/>
            </a:pPr>
            <a:r>
              <a:t>Hosted locally (e.g. localhost:64646)</a:t>
            </a:r>
          </a:p>
          <a:p>
            <a:pPr lvl="1" marL="1219169" indent="-423322">
              <a:buSzPts val="2400"/>
              <a:defRPr sz="2400"/>
            </a:pPr>
            <a:r>
              <a:t>Allows easy file ingestion &amp; creation in python</a:t>
            </a:r>
            <a:br/>
            <a:br/>
          </a:p>
          <a:p>
            <a:pPr/>
            <a:r>
              <a:t>Tools, frameworks, platforms</a:t>
            </a:r>
          </a:p>
          <a:p>
            <a:pPr lvl="1" marL="1219169" indent="-423322">
              <a:buSzPts val="2400"/>
              <a:defRPr sz="2400"/>
            </a:pPr>
            <a:r>
              <a:t>Django</a:t>
            </a:r>
          </a:p>
          <a:p>
            <a:pPr lvl="1" marL="1219169" indent="-423322">
              <a:buSzPts val="2400"/>
              <a:defRPr sz="2400"/>
            </a:pPr>
            <a:r>
              <a:t>htmx</a:t>
            </a:r>
          </a:p>
          <a:p>
            <a:pPr lvl="1" marL="1219169" indent="-423322">
              <a:buSzPts val="2400"/>
              <a:defRPr sz="2400"/>
            </a:pPr>
            <a:r>
              <a:t>Leverage browser ubiquity while allowing simple integration with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/>
          <p:nvPr>
            <p:ph type="title"/>
          </p:nvPr>
        </p:nvSpPr>
        <p:spPr>
          <a:xfrm>
            <a:off x="671512" y="-146844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System Architecture Diagram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292" y="932547"/>
            <a:ext cx="10864041" cy="5688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AD_4nXeeLbccEZdsVkuyUlWcPa8s8VUtdZjk-p2mWcXSDGB8Mi5i9zQ0R9YpV5fulsJy_xa5EBPH-nb4gYAN17jrat8g1wyt3t9j6v1xUSdKjZQ1jd8CHOJN69YQA8_YETjWBFAFvr_7Mg.png" descr="AD_4nXeeLbccEZdsVkuyUlWcPa8s8VUtdZjk-p2mWcXSDGB8Mi5i9zQ0R9YpV5fulsJy_xa5EBPH-nb4gYAN17jrat8g1wyt3t9j6v1xUSdKjZQ1jd8CHOJN69YQA8_YETjWBFAFvr_7M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7987" y="311150"/>
            <a:ext cx="7962901" cy="62357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/>
          <p:nvPr>
            <p:ph type="title"/>
          </p:nvPr>
        </p:nvSpPr>
        <p:spPr>
          <a:xfrm>
            <a:off x="838200" y="-99219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Use Case Modeling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>
            <p:ph type="title"/>
          </p:nvPr>
        </p:nvSpPr>
        <p:spPr>
          <a:xfrm>
            <a:off x="469106" y="-194469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Structural Modeling: Class Diagram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2199" y="812195"/>
            <a:ext cx="8527602" cy="6103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>
            <p:ph type="title"/>
          </p:nvPr>
        </p:nvSpPr>
        <p:spPr>
          <a:xfrm>
            <a:off x="838200" y="-134938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Behavioral Modeling: Sequence Diagram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9672" y="1115205"/>
            <a:ext cx="3812656" cy="5718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